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c2f5b60a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c2f5b60a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c2f5b60a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c2f5b60a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c2f5b60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c2f5b60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c2f5b60a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c2f5b60a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c2f5b60a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c2f5b60a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c2f5b60a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c2f5b60a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c2f5b60a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c2f5b60a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c2f5b60a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c2f5b60a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c2f5b60a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c2f5b60a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c2f5b60a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c2f5b60a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c24bf7b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c24bf7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c2f5b60a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c2f5b60a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c576381b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c576381b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c2f5b60a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c2f5b60a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c2f5b60a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c2f5b60a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c2f5b60a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c2f5b60a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c2f5b60a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c2f5b60a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c2f5b60a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c2f5b60a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c2f5b60a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c2f5b60a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c2f5b60a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c2f5b60a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c2b59e6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c2b59e6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c2f5b60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c2f5b60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c57638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c57638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c2f5b60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c2f5b60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c2f5b60a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c2f5b60a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c576381b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c576381b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c2f5b60a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c2f5b60a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t>Capstone Project - III</a:t>
            </a:r>
            <a:endParaRPr b="1" sz="3400"/>
          </a:p>
          <a:p>
            <a:pPr indent="0" lvl="0" marL="0" rtl="0" algn="ctr">
              <a:spcBef>
                <a:spcPts val="0"/>
              </a:spcBef>
              <a:spcAft>
                <a:spcPts val="0"/>
              </a:spcAft>
              <a:buNone/>
            </a:pPr>
            <a:r>
              <a:rPr b="1" lang="en" sz="3400">
                <a:solidFill>
                  <a:schemeClr val="lt1"/>
                </a:solidFill>
              </a:rPr>
              <a:t>Appliances Energy Prediction</a:t>
            </a:r>
            <a:endParaRPr b="1" sz="3400">
              <a:solidFill>
                <a:schemeClr val="lt1"/>
              </a:solidFill>
            </a:endParaRPr>
          </a:p>
        </p:txBody>
      </p:sp>
      <p:sp>
        <p:nvSpPr>
          <p:cNvPr id="56" name="Google Shape;56;p13"/>
          <p:cNvSpPr txBox="1"/>
          <p:nvPr>
            <p:ph idx="1" type="subTitle"/>
          </p:nvPr>
        </p:nvSpPr>
        <p:spPr>
          <a:xfrm>
            <a:off x="311700" y="33708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rPr>
              <a:t>Team Members :</a:t>
            </a:r>
            <a:endParaRPr b="1" sz="2300">
              <a:solidFill>
                <a:schemeClr val="dk1"/>
              </a:solidFill>
            </a:endParaRPr>
          </a:p>
          <a:p>
            <a:pPr indent="-355600" lvl="0" marL="457200" rtl="0" algn="l">
              <a:spcBef>
                <a:spcPts val="0"/>
              </a:spcBef>
              <a:spcAft>
                <a:spcPts val="0"/>
              </a:spcAft>
              <a:buClr>
                <a:schemeClr val="lt1"/>
              </a:buClr>
              <a:buSzPts val="2000"/>
              <a:buChar char="●"/>
            </a:pPr>
            <a:r>
              <a:rPr b="1" lang="en" sz="2000">
                <a:solidFill>
                  <a:schemeClr val="lt1"/>
                </a:solidFill>
              </a:rPr>
              <a:t>Smruti Ranjan Pradhan</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Prashant Bhardwaj</a:t>
            </a:r>
            <a:endParaRPr b="1" sz="2000">
              <a:solidFill>
                <a:schemeClr val="lt1"/>
              </a:solidFill>
            </a:endParaRPr>
          </a:p>
        </p:txBody>
      </p:sp>
      <p:pic>
        <p:nvPicPr>
          <p:cNvPr id="57" name="Google Shape;57;p13"/>
          <p:cNvPicPr preferRelativeResize="0"/>
          <p:nvPr/>
        </p:nvPicPr>
        <p:blipFill>
          <a:blip r:embed="rId3">
            <a:alphaModFix/>
          </a:blip>
          <a:stretch>
            <a:fillRect/>
          </a:stretch>
        </p:blipFill>
        <p:spPr>
          <a:xfrm>
            <a:off x="7239425" y="3181900"/>
            <a:ext cx="1313050" cy="1313050"/>
          </a:xfrm>
          <a:prstGeom prst="rect">
            <a:avLst/>
          </a:prstGeom>
          <a:noFill/>
          <a:ln>
            <a:noFill/>
          </a:ln>
        </p:spPr>
      </p:pic>
      <p:pic>
        <p:nvPicPr>
          <p:cNvPr id="58" name="Google Shape;58;p13"/>
          <p:cNvPicPr preferRelativeResize="0"/>
          <p:nvPr/>
        </p:nvPicPr>
        <p:blipFill>
          <a:blip r:embed="rId4">
            <a:alphaModFix/>
          </a:blip>
          <a:stretch>
            <a:fillRect/>
          </a:stretch>
        </p:blipFill>
        <p:spPr>
          <a:xfrm>
            <a:off x="5589550" y="3278873"/>
            <a:ext cx="1216100" cy="1216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Principal component Analysis</a:t>
            </a:r>
            <a:endParaRPr b="1">
              <a:latin typeface="Courier New"/>
              <a:ea typeface="Courier New"/>
              <a:cs typeface="Courier New"/>
              <a:sym typeface="Courier New"/>
            </a:endParaRPr>
          </a:p>
        </p:txBody>
      </p:sp>
      <p:sp>
        <p:nvSpPr>
          <p:cNvPr id="115" name="Google Shape;115;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Given, temperature levels in different rooms had a very low correlation with target variable, and high correlation among </a:t>
            </a:r>
            <a:r>
              <a:rPr lang="en">
                <a:solidFill>
                  <a:schemeClr val="lt1"/>
                </a:solidFill>
                <a:latin typeface="Courier New"/>
                <a:ea typeface="Courier New"/>
                <a:cs typeface="Courier New"/>
                <a:sym typeface="Courier New"/>
              </a:rPr>
              <a:t>themselves</a:t>
            </a:r>
            <a:r>
              <a:rPr lang="en">
                <a:solidFill>
                  <a:schemeClr val="lt1"/>
                </a:solidFill>
                <a:latin typeface="Courier New"/>
                <a:ea typeface="Courier New"/>
                <a:cs typeface="Courier New"/>
                <a:sym typeface="Courier New"/>
              </a:rPr>
              <a:t>, we reduce the feature set into lower dimensions that could explain maximum variance.</a:t>
            </a:r>
            <a:endParaRPr>
              <a:solidFill>
                <a:schemeClr val="lt1"/>
              </a:solidFill>
              <a:latin typeface="Courier New"/>
              <a:ea typeface="Courier New"/>
              <a:cs typeface="Courier New"/>
              <a:sym typeface="Courier New"/>
            </a:endParaRPr>
          </a:p>
          <a:p>
            <a:pPr indent="0" lvl="0" marL="457200" rtl="0" algn="l">
              <a:spcBef>
                <a:spcPts val="0"/>
              </a:spcBef>
              <a:spcAft>
                <a:spcPts val="0"/>
              </a:spcAft>
              <a:buNone/>
            </a:pPr>
            <a:r>
              <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PCA 1 and 2 explain more than 91 % variance in the temperature levels in different rooms in the building</a:t>
            </a:r>
            <a:endParaRPr>
              <a:solidFill>
                <a:schemeClr val="lt1"/>
              </a:solidFill>
              <a:latin typeface="Courier New"/>
              <a:ea typeface="Courier New"/>
              <a:cs typeface="Courier New"/>
              <a:sym typeface="Courier New"/>
            </a:endParaRPr>
          </a:p>
        </p:txBody>
      </p:sp>
      <p:sp>
        <p:nvSpPr>
          <p:cNvPr id="116" name="Google Shape;116;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2"/>
          <p:cNvPicPr preferRelativeResize="0"/>
          <p:nvPr/>
        </p:nvPicPr>
        <p:blipFill>
          <a:blip r:embed="rId3">
            <a:alphaModFix/>
          </a:blip>
          <a:stretch>
            <a:fillRect/>
          </a:stretch>
        </p:blipFill>
        <p:spPr>
          <a:xfrm>
            <a:off x="4486650" y="1152475"/>
            <a:ext cx="431445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Principal component Analysis</a:t>
            </a:r>
            <a:endParaRPr b="1">
              <a:latin typeface="Courier New"/>
              <a:ea typeface="Courier New"/>
              <a:cs typeface="Courier New"/>
              <a:sym typeface="Courier New"/>
            </a:endParaRPr>
          </a:p>
        </p:txBody>
      </p:sp>
      <p:sp>
        <p:nvSpPr>
          <p:cNvPr id="123" name="Google Shape;123;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Given, humidity levels in different rooms had a very low correlation with target variable, and high correlation among themselves, we reduce the feature set into lower dimensions that could explain maximum variance.</a:t>
            </a:r>
            <a:endParaRPr>
              <a:solidFill>
                <a:schemeClr val="lt1"/>
              </a:solidFill>
              <a:latin typeface="Courier New"/>
              <a:ea typeface="Courier New"/>
              <a:cs typeface="Courier New"/>
              <a:sym typeface="Courier New"/>
            </a:endParaRPr>
          </a:p>
          <a:p>
            <a:pPr indent="0" lvl="0" marL="457200" rtl="0" algn="l">
              <a:spcBef>
                <a:spcPts val="0"/>
              </a:spcBef>
              <a:spcAft>
                <a:spcPts val="0"/>
              </a:spcAft>
              <a:buNone/>
            </a:pPr>
            <a:r>
              <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PCA 1 and 2 explain more than 91 % variance in the humidity levels in different rooms in the building</a:t>
            </a:r>
            <a:endParaRPr>
              <a:solidFill>
                <a:schemeClr val="lt1"/>
              </a:solidFill>
              <a:latin typeface="Courier New"/>
              <a:ea typeface="Courier New"/>
              <a:cs typeface="Courier New"/>
              <a:sym typeface="Courier New"/>
            </a:endParaRPr>
          </a:p>
        </p:txBody>
      </p:sp>
      <p:sp>
        <p:nvSpPr>
          <p:cNvPr id="124" name="Google Shape;124;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3"/>
          <p:cNvPicPr preferRelativeResize="0"/>
          <p:nvPr/>
        </p:nvPicPr>
        <p:blipFill>
          <a:blip r:embed="rId3">
            <a:alphaModFix/>
          </a:blip>
          <a:stretch>
            <a:fillRect/>
          </a:stretch>
        </p:blipFill>
        <p:spPr>
          <a:xfrm>
            <a:off x="4505700" y="1152475"/>
            <a:ext cx="4229100"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Date time (Hour)</a:t>
            </a:r>
            <a:endParaRPr b="1">
              <a:latin typeface="Courier New"/>
              <a:ea typeface="Courier New"/>
              <a:cs typeface="Courier New"/>
              <a:sym typeface="Courier New"/>
            </a:endParaRPr>
          </a:p>
        </p:txBody>
      </p:sp>
      <p:sp>
        <p:nvSpPr>
          <p:cNvPr id="131" name="Google Shape;131;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We have column called date which includes the timestamp corresponding to each of the sensor data sample.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There seems to be a pattern to energy consumption of appliances at different time of the day.</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Morning 11 AM and evening 6 PM seem to be peak hours.</a:t>
            </a:r>
            <a:endParaRPr>
              <a:solidFill>
                <a:schemeClr val="lt1"/>
              </a:solidFill>
              <a:latin typeface="Courier New"/>
              <a:ea typeface="Courier New"/>
              <a:cs typeface="Courier New"/>
              <a:sym typeface="Courier New"/>
            </a:endParaRPr>
          </a:p>
        </p:txBody>
      </p:sp>
      <p:sp>
        <p:nvSpPr>
          <p:cNvPr id="132" name="Google Shape;132;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4"/>
          <p:cNvPicPr preferRelativeResize="0"/>
          <p:nvPr/>
        </p:nvPicPr>
        <p:blipFill>
          <a:blip r:embed="rId3">
            <a:alphaModFix/>
          </a:blip>
          <a:stretch>
            <a:fillRect/>
          </a:stretch>
        </p:blipFill>
        <p:spPr>
          <a:xfrm>
            <a:off x="4427800" y="1152475"/>
            <a:ext cx="4238625" cy="347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Date time (Month)</a:t>
            </a:r>
            <a:endParaRPr/>
          </a:p>
        </p:txBody>
      </p:sp>
      <p:pic>
        <p:nvPicPr>
          <p:cNvPr id="139" name="Google Shape;139;p25"/>
          <p:cNvPicPr preferRelativeResize="0"/>
          <p:nvPr/>
        </p:nvPicPr>
        <p:blipFill>
          <a:blip r:embed="rId3">
            <a:alphaModFix/>
          </a:blip>
          <a:stretch>
            <a:fillRect/>
          </a:stretch>
        </p:blipFill>
        <p:spPr>
          <a:xfrm>
            <a:off x="0" y="1694700"/>
            <a:ext cx="8973300" cy="313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Date time (Weekday)</a:t>
            </a:r>
            <a:endParaRPr b="1">
              <a:latin typeface="Courier New"/>
              <a:ea typeface="Courier New"/>
              <a:cs typeface="Courier New"/>
              <a:sym typeface="Courier New"/>
            </a:endParaRPr>
          </a:p>
        </p:txBody>
      </p:sp>
      <p:sp>
        <p:nvSpPr>
          <p:cNvPr id="145" name="Google Shape;145;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6"/>
          <p:cNvPicPr preferRelativeResize="0"/>
          <p:nvPr/>
        </p:nvPicPr>
        <p:blipFill>
          <a:blip r:embed="rId3">
            <a:alphaModFix/>
          </a:blip>
          <a:stretch>
            <a:fillRect/>
          </a:stretch>
        </p:blipFill>
        <p:spPr>
          <a:xfrm>
            <a:off x="206688" y="1530388"/>
            <a:ext cx="8486775" cy="303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Correlation</a:t>
            </a:r>
            <a:endParaRPr b="1">
              <a:latin typeface="Courier New"/>
              <a:ea typeface="Courier New"/>
              <a:cs typeface="Courier New"/>
              <a:sym typeface="Courier New"/>
            </a:endParaRPr>
          </a:p>
        </p:txBody>
      </p:sp>
      <p:sp>
        <p:nvSpPr>
          <p:cNvPr id="153" name="Google Shape;153;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There is no significant correlation between month and the appliance energy consumption, as we saw the pattern of consumption was almost similar over all months.</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Same is the case for weekdays and weekends.</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However, there is a significant correlation between hours and the target variable.</a:t>
            </a:r>
            <a:endParaRPr>
              <a:solidFill>
                <a:schemeClr val="lt1"/>
              </a:solidFill>
              <a:latin typeface="Courier New"/>
              <a:ea typeface="Courier New"/>
              <a:cs typeface="Courier New"/>
              <a:sym typeface="Courier New"/>
            </a:endParaRPr>
          </a:p>
        </p:txBody>
      </p:sp>
      <p:sp>
        <p:nvSpPr>
          <p:cNvPr id="154" name="Google Shape;154;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4768800" y="1207227"/>
            <a:ext cx="3800475" cy="336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Session</a:t>
            </a:r>
            <a:endParaRPr b="1">
              <a:latin typeface="Courier New"/>
              <a:ea typeface="Courier New"/>
              <a:cs typeface="Courier New"/>
              <a:sym typeface="Courier New"/>
            </a:endParaRPr>
          </a:p>
        </p:txBody>
      </p:sp>
      <p:sp>
        <p:nvSpPr>
          <p:cNvPr id="161" name="Google Shape;161;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We divided the dataset into 3 sessions :</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Class 1 : 10 PM - 6 AM</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Class 2 : 6 AM - 3 PM</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Class 3 : 3 PM - 10 PM</a:t>
            </a:r>
            <a:endParaRPr>
              <a:solidFill>
                <a:schemeClr val="lt1"/>
              </a:solidFill>
              <a:latin typeface="Courier New"/>
              <a:ea typeface="Courier New"/>
              <a:cs typeface="Courier New"/>
              <a:sym typeface="Courier New"/>
            </a:endParaRPr>
          </a:p>
        </p:txBody>
      </p:sp>
      <p:sp>
        <p:nvSpPr>
          <p:cNvPr id="162" name="Google Shape;162;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8"/>
          <p:cNvPicPr preferRelativeResize="0"/>
          <p:nvPr/>
        </p:nvPicPr>
        <p:blipFill>
          <a:blip r:embed="rId3">
            <a:alphaModFix/>
          </a:blip>
          <a:stretch>
            <a:fillRect/>
          </a:stretch>
        </p:blipFill>
        <p:spPr>
          <a:xfrm>
            <a:off x="4427800" y="1152475"/>
            <a:ext cx="4238625" cy="347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Session</a:t>
            </a:r>
            <a:endParaRPr b="1"/>
          </a:p>
        </p:txBody>
      </p:sp>
      <p:sp>
        <p:nvSpPr>
          <p:cNvPr id="169" name="Google Shape;169;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9"/>
          <p:cNvPicPr preferRelativeResize="0"/>
          <p:nvPr/>
        </p:nvPicPr>
        <p:blipFill>
          <a:blip r:embed="rId3">
            <a:alphaModFix/>
          </a:blip>
          <a:stretch>
            <a:fillRect/>
          </a:stretch>
        </p:blipFill>
        <p:spPr>
          <a:xfrm>
            <a:off x="311688" y="1398575"/>
            <a:ext cx="3800475" cy="2924175"/>
          </a:xfrm>
          <a:prstGeom prst="rect">
            <a:avLst/>
          </a:prstGeom>
          <a:noFill/>
          <a:ln>
            <a:noFill/>
          </a:ln>
        </p:spPr>
      </p:pic>
      <p:pic>
        <p:nvPicPr>
          <p:cNvPr id="172" name="Google Shape;172;p29"/>
          <p:cNvPicPr preferRelativeResize="0"/>
          <p:nvPr/>
        </p:nvPicPr>
        <p:blipFill>
          <a:blip r:embed="rId4">
            <a:alphaModFix/>
          </a:blip>
          <a:stretch>
            <a:fillRect/>
          </a:stretch>
        </p:blipFill>
        <p:spPr>
          <a:xfrm>
            <a:off x="4536513" y="1350938"/>
            <a:ext cx="4295775" cy="301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Final Features</a:t>
            </a:r>
            <a:endParaRPr b="1">
              <a:latin typeface="Courier New"/>
              <a:ea typeface="Courier New"/>
              <a:cs typeface="Courier New"/>
              <a:sym typeface="Courier New"/>
            </a:endParaRPr>
          </a:p>
        </p:txBody>
      </p:sp>
      <p:sp>
        <p:nvSpPr>
          <p:cNvPr id="178" name="Google Shape;178;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ourier New"/>
                <a:ea typeface="Courier New"/>
                <a:cs typeface="Courier New"/>
                <a:sym typeface="Courier New"/>
              </a:rPr>
              <a:t>Feature set - I</a:t>
            </a:r>
            <a:endParaRPr>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Session</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 pca 1</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 pca 2</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 pca 1</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 pca 2</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outside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outside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Pressure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Wind speed</a:t>
            </a:r>
            <a:endParaRPr>
              <a:solidFill>
                <a:schemeClr val="lt1"/>
              </a:solidFill>
              <a:latin typeface="Courier New"/>
              <a:ea typeface="Courier New"/>
              <a:cs typeface="Courier New"/>
              <a:sym typeface="Courier New"/>
            </a:endParaRPr>
          </a:p>
        </p:txBody>
      </p:sp>
      <p:sp>
        <p:nvSpPr>
          <p:cNvPr id="179" name="Google Shape;179;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ourier New"/>
                <a:ea typeface="Courier New"/>
                <a:cs typeface="Courier New"/>
                <a:sym typeface="Courier New"/>
              </a:rPr>
              <a:t>Feature set - II</a:t>
            </a:r>
            <a:endParaRPr>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Session</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of all rooms inside building</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of all rooms inside building</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Temperature outside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Humidity outside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Pressure</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Wind speed</a:t>
            </a:r>
            <a:endParaRPr>
              <a:solidFill>
                <a:schemeClr val="lt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265500" y="1233175"/>
            <a:ext cx="4045200" cy="190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Courier New"/>
                <a:ea typeface="Courier New"/>
                <a:cs typeface="Courier New"/>
                <a:sym typeface="Courier New"/>
              </a:rPr>
              <a:t>Model Training and Evaluation</a:t>
            </a:r>
            <a:endParaRPr b="1">
              <a:latin typeface="Courier New"/>
              <a:ea typeface="Courier New"/>
              <a:cs typeface="Courier New"/>
              <a:sym typeface="Courier New"/>
            </a:endParaRPr>
          </a:p>
        </p:txBody>
      </p:sp>
      <p:sp>
        <p:nvSpPr>
          <p:cNvPr id="185" name="Google Shape;185;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 Statement</a:t>
            </a:r>
            <a:endParaRPr b="1"/>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chemeClr val="lt1"/>
                </a:solidFill>
                <a:latin typeface="Courier New"/>
                <a:ea typeface="Courier New"/>
                <a:cs typeface="Courier New"/>
                <a:sym typeface="Courier New"/>
              </a:rPr>
              <a:t>Goal :</a:t>
            </a:r>
            <a:endParaRPr b="1" sz="1100">
              <a:solidFill>
                <a:schemeClr val="lt1"/>
              </a:solidFill>
              <a:latin typeface="Courier New"/>
              <a:ea typeface="Courier New"/>
              <a:cs typeface="Courier New"/>
              <a:sym typeface="Courier New"/>
            </a:endParaRPr>
          </a:p>
          <a:p>
            <a:pPr indent="-292100" lvl="0" marL="457200" rtl="0" algn="l">
              <a:spcBef>
                <a:spcPts val="1200"/>
              </a:spcBef>
              <a:spcAft>
                <a:spcPts val="0"/>
              </a:spcAft>
              <a:buClr>
                <a:schemeClr val="lt1"/>
              </a:buClr>
              <a:buSzPts val="1000"/>
              <a:buFont typeface="Courier New"/>
              <a:buChar char="●"/>
            </a:pPr>
            <a:r>
              <a:rPr lang="en" sz="1000">
                <a:solidFill>
                  <a:schemeClr val="lt1"/>
                </a:solidFill>
                <a:latin typeface="Courier New"/>
                <a:ea typeface="Courier New"/>
                <a:cs typeface="Courier New"/>
                <a:sym typeface="Courier New"/>
              </a:rPr>
              <a:t>The goal of our project is to predict the </a:t>
            </a:r>
            <a:r>
              <a:rPr lang="en" sz="1000">
                <a:solidFill>
                  <a:schemeClr val="lt1"/>
                </a:solidFill>
                <a:latin typeface="Courier New"/>
                <a:ea typeface="Courier New"/>
                <a:cs typeface="Courier New"/>
                <a:sym typeface="Courier New"/>
              </a:rPr>
              <a:t>energy</a:t>
            </a:r>
            <a:r>
              <a:rPr lang="en" sz="1000">
                <a:solidFill>
                  <a:schemeClr val="lt1"/>
                </a:solidFill>
                <a:latin typeface="Courier New"/>
                <a:ea typeface="Courier New"/>
                <a:cs typeface="Courier New"/>
                <a:sym typeface="Courier New"/>
              </a:rPr>
              <a:t> consumption of appliances in households based on the sensor data we have from a particular apartment and corresponding weather reports.</a:t>
            </a:r>
            <a:endParaRPr sz="1000">
              <a:solidFill>
                <a:schemeClr val="lt1"/>
              </a:solidFill>
              <a:latin typeface="Courier New"/>
              <a:ea typeface="Courier New"/>
              <a:cs typeface="Courier New"/>
              <a:sym typeface="Courier New"/>
            </a:endParaRPr>
          </a:p>
          <a:p>
            <a:pPr indent="0" lvl="0" marL="0" rtl="0" algn="l">
              <a:spcBef>
                <a:spcPts val="1200"/>
              </a:spcBef>
              <a:spcAft>
                <a:spcPts val="0"/>
              </a:spcAft>
              <a:buNone/>
            </a:pPr>
            <a:r>
              <a:rPr b="1" lang="en" sz="1100">
                <a:solidFill>
                  <a:schemeClr val="lt1"/>
                </a:solidFill>
                <a:latin typeface="Courier New"/>
                <a:ea typeface="Courier New"/>
                <a:cs typeface="Courier New"/>
                <a:sym typeface="Courier New"/>
              </a:rPr>
              <a:t>Why is this important ?</a:t>
            </a:r>
            <a:endParaRPr b="1" sz="1100">
              <a:solidFill>
                <a:schemeClr val="lt1"/>
              </a:solidFill>
              <a:latin typeface="Courier New"/>
              <a:ea typeface="Courier New"/>
              <a:cs typeface="Courier New"/>
              <a:sym typeface="Courier New"/>
            </a:endParaRPr>
          </a:p>
          <a:p>
            <a:pPr indent="-304800" lvl="0" marL="457200" rtl="0" algn="l">
              <a:spcBef>
                <a:spcPts val="1200"/>
              </a:spcBef>
              <a:spcAft>
                <a:spcPts val="0"/>
              </a:spcAft>
              <a:buClr>
                <a:schemeClr val="lt1"/>
              </a:buClr>
              <a:buSzPts val="1200"/>
              <a:buFont typeface="Courier New"/>
              <a:buChar char="●"/>
            </a:pPr>
            <a:r>
              <a:rPr lang="en" sz="1000">
                <a:solidFill>
                  <a:schemeClr val="lt1"/>
                </a:solidFill>
                <a:latin typeface="Courier New"/>
                <a:ea typeface="Courier New"/>
                <a:cs typeface="Courier New"/>
                <a:sym typeface="Courier New"/>
              </a:rPr>
              <a:t>We need to find out the energy consumption of households in the city so as to ensure that the amount of electricity fed into the electricity grid is always be equal to the amount of electricity consumed, otherwise there's a possibility of black out.</a:t>
            </a:r>
            <a:r>
              <a:rPr lang="en" sz="900">
                <a:solidFill>
                  <a:schemeClr val="lt1"/>
                </a:solidFill>
                <a:latin typeface="Courier New"/>
                <a:ea typeface="Courier New"/>
                <a:cs typeface="Courier New"/>
                <a:sym typeface="Courier New"/>
              </a:rPr>
              <a:t> </a:t>
            </a:r>
            <a:endParaRPr sz="900">
              <a:solidFill>
                <a:schemeClr val="lt1"/>
              </a:solidFill>
              <a:latin typeface="Courier New"/>
              <a:ea typeface="Courier New"/>
              <a:cs typeface="Courier New"/>
              <a:sym typeface="Courier New"/>
            </a:endParaRPr>
          </a:p>
          <a:p>
            <a:pPr indent="0" lvl="0" marL="0" rtl="0" algn="l">
              <a:spcBef>
                <a:spcPts val="1200"/>
              </a:spcBef>
              <a:spcAft>
                <a:spcPts val="0"/>
              </a:spcAft>
              <a:buNone/>
            </a:pPr>
            <a:r>
              <a:rPr b="1" lang="en" sz="1100">
                <a:solidFill>
                  <a:schemeClr val="lt1"/>
                </a:solidFill>
                <a:latin typeface="Courier New"/>
                <a:ea typeface="Courier New"/>
                <a:cs typeface="Courier New"/>
                <a:sym typeface="Courier New"/>
              </a:rPr>
              <a:t>How is that?</a:t>
            </a:r>
            <a:endParaRPr b="1" sz="1100">
              <a:solidFill>
                <a:schemeClr val="lt1"/>
              </a:solidFill>
              <a:latin typeface="Courier New"/>
              <a:ea typeface="Courier New"/>
              <a:cs typeface="Courier New"/>
              <a:sym typeface="Courier New"/>
            </a:endParaRPr>
          </a:p>
          <a:p>
            <a:pPr indent="-292100" lvl="0" marL="457200" rtl="0" algn="l">
              <a:spcBef>
                <a:spcPts val="1200"/>
              </a:spcBef>
              <a:spcAft>
                <a:spcPts val="0"/>
              </a:spcAft>
              <a:buClr>
                <a:schemeClr val="lt1"/>
              </a:buClr>
              <a:buSzPts val="1000"/>
              <a:buFont typeface="Courier New"/>
              <a:buChar char="●"/>
            </a:pPr>
            <a:r>
              <a:rPr lang="en" sz="1000">
                <a:solidFill>
                  <a:schemeClr val="lt1"/>
                </a:solidFill>
                <a:latin typeface="Courier New"/>
                <a:ea typeface="Courier New"/>
                <a:cs typeface="Courier New"/>
                <a:sym typeface="Courier New"/>
              </a:rPr>
              <a:t>If too much electricity is fed into the grid in relation to the quantity consumed, the electrical frequency increases.  Since power plants are designed to operate within a certain frequency range, there is a risk that they will disconnect from the grid after a period of time.</a:t>
            </a:r>
            <a:endParaRPr sz="1000">
              <a:solidFill>
                <a:schemeClr val="lt1"/>
              </a:solidFill>
              <a:latin typeface="Courier New"/>
              <a:ea typeface="Courier New"/>
              <a:cs typeface="Courier New"/>
              <a:sym typeface="Courier New"/>
            </a:endParaRPr>
          </a:p>
          <a:p>
            <a:pPr indent="-285750" lvl="0" marL="457200" rtl="0" algn="l">
              <a:spcBef>
                <a:spcPts val="0"/>
              </a:spcBef>
              <a:spcAft>
                <a:spcPts val="0"/>
              </a:spcAft>
              <a:buClr>
                <a:schemeClr val="lt1"/>
              </a:buClr>
              <a:buSzPts val="900"/>
              <a:buFont typeface="Courier New"/>
              <a:buChar char="●"/>
            </a:pPr>
            <a:r>
              <a:rPr lang="en" sz="1000">
                <a:solidFill>
                  <a:schemeClr val="lt1"/>
                </a:solidFill>
                <a:latin typeface="Courier New"/>
                <a:ea typeface="Courier New"/>
                <a:cs typeface="Courier New"/>
                <a:sym typeface="Courier New"/>
              </a:rPr>
              <a:t>If we feed in too little to meet demand, the </a:t>
            </a:r>
            <a:r>
              <a:rPr lang="en" sz="1000">
                <a:solidFill>
                  <a:schemeClr val="lt1"/>
                </a:solidFill>
                <a:latin typeface="Courier New"/>
                <a:ea typeface="Courier New"/>
                <a:cs typeface="Courier New"/>
                <a:sym typeface="Courier New"/>
              </a:rPr>
              <a:t>frequency</a:t>
            </a:r>
            <a:r>
              <a:rPr lang="en" sz="1000">
                <a:solidFill>
                  <a:schemeClr val="lt1"/>
                </a:solidFill>
                <a:latin typeface="Courier New"/>
                <a:ea typeface="Courier New"/>
                <a:cs typeface="Courier New"/>
                <a:sym typeface="Courier New"/>
              </a:rPr>
              <a:t> drops. From 49 Hz, the automatic load shedding plan is activated in order to avoid power cuts. This is because, if the frequency falls too much, the power plants switch off one after another, until there is a complete collapse of the grid, i.e. a power blackout.</a:t>
            </a:r>
            <a:endParaRPr sz="900">
              <a:solidFill>
                <a:schemeClr val="lt1"/>
              </a:solidFill>
              <a:latin typeface="Courier New"/>
              <a:ea typeface="Courier New"/>
              <a:cs typeface="Courier New"/>
              <a:sym typeface="Courier New"/>
            </a:endParaRPr>
          </a:p>
          <a:p>
            <a:pPr indent="0" lvl="0" marL="457200" rtl="0" algn="l">
              <a:spcBef>
                <a:spcPts val="1200"/>
              </a:spcBef>
              <a:spcAft>
                <a:spcPts val="0"/>
              </a:spcAft>
              <a:buNone/>
            </a:pPr>
            <a:r>
              <a:t/>
            </a:r>
            <a:endParaRPr sz="1200">
              <a:solidFill>
                <a:schemeClr val="lt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Models trained</a:t>
            </a:r>
            <a:endParaRPr b="1">
              <a:latin typeface="Courier New"/>
              <a:ea typeface="Courier New"/>
              <a:cs typeface="Courier New"/>
              <a:sym typeface="Courier New"/>
            </a:endParaRPr>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Lasso and Ridge regression</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Random Forest Regressor</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Extra trees Regressor</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Gradient </a:t>
            </a:r>
            <a:r>
              <a:rPr lang="en">
                <a:solidFill>
                  <a:schemeClr val="lt1"/>
                </a:solidFill>
                <a:latin typeface="Courier New"/>
                <a:ea typeface="Courier New"/>
                <a:cs typeface="Courier New"/>
                <a:sym typeface="Courier New"/>
              </a:rPr>
              <a:t>boosting regressor</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XG-Boost Regressor</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K Neighbours Regressor</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Support Vector Regressor</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MLP regressor (Neural networks)</a:t>
            </a:r>
            <a:endParaRPr>
              <a:solidFill>
                <a:schemeClr val="lt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 (with PCA features)</a:t>
            </a:r>
            <a:endParaRPr b="1"/>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3"/>
          <p:cNvPicPr preferRelativeResize="0"/>
          <p:nvPr/>
        </p:nvPicPr>
        <p:blipFill>
          <a:blip r:embed="rId3">
            <a:alphaModFix/>
          </a:blip>
          <a:stretch>
            <a:fillRect/>
          </a:stretch>
        </p:blipFill>
        <p:spPr>
          <a:xfrm>
            <a:off x="0" y="1084600"/>
            <a:ext cx="9143999" cy="3981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 (without PCA features)</a:t>
            </a:r>
            <a:endParaRPr b="1"/>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4"/>
          <p:cNvPicPr preferRelativeResize="0"/>
          <p:nvPr/>
        </p:nvPicPr>
        <p:blipFill>
          <a:blip r:embed="rId3">
            <a:alphaModFix/>
          </a:blip>
          <a:stretch>
            <a:fillRect/>
          </a:stretch>
        </p:blipFill>
        <p:spPr>
          <a:xfrm>
            <a:off x="0" y="1073425"/>
            <a:ext cx="9143999" cy="399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Best Performing Model</a:t>
            </a:r>
            <a:endParaRPr b="1">
              <a:latin typeface="Courier New"/>
              <a:ea typeface="Courier New"/>
              <a:cs typeface="Courier New"/>
              <a:sym typeface="Courier New"/>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Both feature set with or without PCA features perform equally well on our selected tree-based model.</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Although, Extra trees regressor overfits our training data with a r2 score of 1, it also gives, by far, the best performance on test set as well compared to other models, with a R2 score of 0.645.</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The test RMSE is also comparatively too low compared to other models.</a:t>
            </a:r>
            <a:endParaRPr>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lang="en">
                <a:solidFill>
                  <a:schemeClr val="lt1"/>
                </a:solidFill>
                <a:latin typeface="Courier New"/>
                <a:ea typeface="Courier New"/>
                <a:cs typeface="Courier New"/>
                <a:sym typeface="Courier New"/>
              </a:rPr>
              <a:t>Hyper parameter tuning of our model doesn’t have any significant impact on our test results. We were able to improve the test R2 score results by less than 1%.</a:t>
            </a:r>
            <a:endParaRPr>
              <a:solidFill>
                <a:schemeClr val="lt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Analysis of our model</a:t>
            </a:r>
            <a:endParaRPr b="1">
              <a:latin typeface="Courier New"/>
              <a:ea typeface="Courier New"/>
              <a:cs typeface="Courier New"/>
              <a:sym typeface="Courier New"/>
            </a:endParaRPr>
          </a:p>
        </p:txBody>
      </p:sp>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6"/>
          <p:cNvPicPr preferRelativeResize="0"/>
          <p:nvPr/>
        </p:nvPicPr>
        <p:blipFill>
          <a:blip r:embed="rId3">
            <a:alphaModFix/>
          </a:blip>
          <a:stretch>
            <a:fillRect/>
          </a:stretch>
        </p:blipFill>
        <p:spPr>
          <a:xfrm>
            <a:off x="0" y="1621923"/>
            <a:ext cx="9144000" cy="294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Analysis of our model</a:t>
            </a:r>
            <a:endParaRPr b="1">
              <a:latin typeface="Courier New"/>
              <a:ea typeface="Courier New"/>
              <a:cs typeface="Courier New"/>
              <a:sym typeface="Courier New"/>
            </a:endParaRPr>
          </a:p>
        </p:txBody>
      </p:sp>
      <p:sp>
        <p:nvSpPr>
          <p:cNvPr id="225" name="Google Shape;22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7"/>
          <p:cNvPicPr preferRelativeResize="0"/>
          <p:nvPr/>
        </p:nvPicPr>
        <p:blipFill>
          <a:blip r:embed="rId3">
            <a:alphaModFix/>
          </a:blip>
          <a:stretch>
            <a:fillRect/>
          </a:stretch>
        </p:blipFill>
        <p:spPr>
          <a:xfrm>
            <a:off x="311688" y="1476375"/>
            <a:ext cx="3705225" cy="2495550"/>
          </a:xfrm>
          <a:prstGeom prst="rect">
            <a:avLst/>
          </a:prstGeom>
          <a:noFill/>
          <a:ln>
            <a:noFill/>
          </a:ln>
        </p:spPr>
      </p:pic>
      <p:pic>
        <p:nvPicPr>
          <p:cNvPr id="227" name="Google Shape;227;p37"/>
          <p:cNvPicPr preferRelativeResize="0"/>
          <p:nvPr/>
        </p:nvPicPr>
        <p:blipFill>
          <a:blip r:embed="rId4">
            <a:alphaModFix/>
          </a:blip>
          <a:stretch>
            <a:fillRect/>
          </a:stretch>
        </p:blipFill>
        <p:spPr>
          <a:xfrm>
            <a:off x="4698300" y="1476375"/>
            <a:ext cx="3638550" cy="249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Feature importances</a:t>
            </a:r>
            <a:endParaRPr b="1"/>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8"/>
          <p:cNvPicPr preferRelativeResize="0"/>
          <p:nvPr/>
        </p:nvPicPr>
        <p:blipFill>
          <a:blip r:embed="rId3">
            <a:alphaModFix/>
          </a:blip>
          <a:stretch>
            <a:fillRect/>
          </a:stretch>
        </p:blipFill>
        <p:spPr>
          <a:xfrm>
            <a:off x="4704100" y="1152475"/>
            <a:ext cx="4128200" cy="3072200"/>
          </a:xfrm>
          <a:prstGeom prst="rect">
            <a:avLst/>
          </a:prstGeom>
          <a:noFill/>
          <a:ln>
            <a:noFill/>
          </a:ln>
        </p:spPr>
      </p:pic>
      <p:pic>
        <p:nvPicPr>
          <p:cNvPr id="235" name="Google Shape;235;p38"/>
          <p:cNvPicPr preferRelativeResize="0"/>
          <p:nvPr/>
        </p:nvPicPr>
        <p:blipFill>
          <a:blip r:embed="rId4">
            <a:alphaModFix/>
          </a:blip>
          <a:stretch>
            <a:fillRect/>
          </a:stretch>
        </p:blipFill>
        <p:spPr>
          <a:xfrm>
            <a:off x="356225" y="1152475"/>
            <a:ext cx="4064876" cy="3072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temperature/ humidity features showed little to no linear (pearson) correlation w.r.t target variable (&lt;1%), although being highly linearly correlated within themselves.</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indent="-292100" lvl="0" marL="457200" rtl="0" algn="l">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time zone of the day plays an important role in deciding power consumption of appliances.</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indent="-292100" lvl="0" marL="457200" rtl="0" algn="l">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best Algorithm to use for this dataset is Extra Trees Regressor (tree based algorithm)</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indent="-292100" lvl="0" marL="457200" rtl="0" algn="l">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PCA helped us to reduce our feature set dimension considerably without affecting performance of our models significantly.</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indent="-292100" lvl="0" marL="457200" rtl="0" algn="l">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untuned model was able to explain 64.5% of variance (R2 score = 0.645) on test set, while the tuned model was able to explain 64.9% of variance (R2 score = 0.649) on test set which is a tiny improvement of &lt; 1 %</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indent="-292100" lvl="0" marL="457200" rtl="0" algn="l">
              <a:spcBef>
                <a:spcPts val="0"/>
              </a:spcBef>
              <a:spcAft>
                <a:spcPts val="0"/>
              </a:spcAft>
              <a:buClr>
                <a:schemeClr val="lt1"/>
              </a:buClr>
              <a:buSzPts val="1000"/>
              <a:buFont typeface="Courier New"/>
              <a:buAutoNum type="arabicPeriod"/>
            </a:pPr>
            <a:r>
              <a:rPr lang="en" sz="1000">
                <a:solidFill>
                  <a:schemeClr val="lt1"/>
                </a:solidFill>
                <a:latin typeface="Courier New"/>
                <a:ea typeface="Courier New"/>
                <a:cs typeface="Courier New"/>
                <a:sym typeface="Courier New"/>
              </a:rPr>
              <a:t>The least RMSE score on test data set is found to be around 0.6 by Extra trees regressor model, which is considerably good compared to other models.</a:t>
            </a:r>
            <a:br>
              <a:rPr lang="en" sz="1000">
                <a:solidFill>
                  <a:schemeClr val="lt1"/>
                </a:solidFill>
                <a:latin typeface="Courier New"/>
                <a:ea typeface="Courier New"/>
                <a:cs typeface="Courier New"/>
                <a:sym typeface="Courier New"/>
              </a:rPr>
            </a:br>
            <a:endParaRPr sz="1000">
              <a:solidFill>
                <a:schemeClr val="lt1"/>
              </a:solidFill>
              <a:latin typeface="Courier New"/>
              <a:ea typeface="Courier New"/>
              <a:cs typeface="Courier New"/>
              <a:sym typeface="Courier New"/>
            </a:endParaRPr>
          </a:p>
          <a:p>
            <a:pPr indent="-298450" lvl="0" marL="457200" rtl="0" algn="l">
              <a:spcBef>
                <a:spcPts val="0"/>
              </a:spcBef>
              <a:spcAft>
                <a:spcPts val="0"/>
              </a:spcAft>
              <a:buClr>
                <a:srgbClr val="000000"/>
              </a:buClr>
              <a:buSzPts val="1100"/>
              <a:buAutoNum type="arabicPeriod"/>
            </a:pPr>
            <a:r>
              <a:rPr lang="en" sz="1000">
                <a:solidFill>
                  <a:schemeClr val="lt1"/>
                </a:solidFill>
                <a:latin typeface="Courier New"/>
                <a:ea typeface="Courier New"/>
                <a:cs typeface="Courier New"/>
                <a:sym typeface="Courier New"/>
              </a:rPr>
              <a:t>Tree based models are by far the best model while dealing with data set that has most of its features having no linear correlation with target variable. For similar reasons, linear models such as linear regression, Ridge and Lasso perform the worst.</a:t>
            </a:r>
            <a:br>
              <a:rPr b="1" lang="en" sz="1100">
                <a:solidFill>
                  <a:srgbClr val="000000"/>
                </a:solidFill>
              </a:rPr>
            </a:br>
            <a:endParaRPr b="1" sz="1100">
              <a:solidFill>
                <a:srgbClr val="000000"/>
              </a:solidFill>
            </a:endParaRPr>
          </a:p>
          <a:p>
            <a:pPr indent="0" lvl="0" marL="0" rtl="0" algn="l">
              <a:spcBef>
                <a:spcPts val="1200"/>
              </a:spcBef>
              <a:spcAft>
                <a:spcPts val="0"/>
              </a:spcAft>
              <a:buNone/>
            </a:pPr>
            <a:r>
              <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7" name="Google Shape;247;p40"/>
          <p:cNvPicPr preferRelativeResize="0"/>
          <p:nvPr/>
        </p:nvPicPr>
        <p:blipFill>
          <a:blip r:embed="rId3">
            <a:alphaModFix/>
          </a:blip>
          <a:stretch>
            <a:fillRect/>
          </a:stretch>
        </p:blipFill>
        <p:spPr>
          <a:xfrm>
            <a:off x="1818750" y="845875"/>
            <a:ext cx="5339825" cy="294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Summary</a:t>
            </a:r>
            <a:endParaRPr b="1"/>
          </a:p>
        </p:txBody>
      </p:sp>
      <p:sp>
        <p:nvSpPr>
          <p:cNvPr id="70" name="Google Shape;70;p15"/>
          <p:cNvSpPr txBox="1"/>
          <p:nvPr>
            <p:ph idx="1" type="body"/>
          </p:nvPr>
        </p:nvSpPr>
        <p:spPr>
          <a:xfrm>
            <a:off x="311700" y="1531875"/>
            <a:ext cx="8520600" cy="303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dataset we have is a series of sensor data collected from a building in Belgium at an interval of 10 mins for a period of about 4.5 months. </a:t>
            </a:r>
            <a:endParaRPr sz="1400">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sensor data consists of temperature and humidity levels in different rooms in the building.</a:t>
            </a:r>
            <a:endParaRPr sz="1400">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Char char="●"/>
            </a:pPr>
            <a:r>
              <a:rPr lang="en" sz="1400">
                <a:solidFill>
                  <a:schemeClr val="lt1"/>
                </a:solidFill>
                <a:latin typeface="Courier New"/>
                <a:ea typeface="Courier New"/>
                <a:cs typeface="Courier New"/>
                <a:sym typeface="Courier New"/>
              </a:rPr>
              <a:t>Among other features are weather reports on Pressure, Wind speed, Visibility and T-dew point, which are recorded at weather station Chievres Airport, Belgium</a:t>
            </a:r>
            <a:r>
              <a:rPr lang="en" sz="1600">
                <a:solidFill>
                  <a:schemeClr val="lt1"/>
                </a:solidFill>
                <a:latin typeface="Courier New"/>
                <a:ea typeface="Courier New"/>
                <a:cs typeface="Courier New"/>
                <a:sym typeface="Courier New"/>
              </a:rPr>
              <a:t>.</a:t>
            </a:r>
            <a:endParaRPr sz="1600">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target variable is the total energy consumption of the building in Wh.</a:t>
            </a:r>
            <a:endParaRPr sz="1400">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sz="1400">
                <a:solidFill>
                  <a:schemeClr val="lt1"/>
                </a:solidFill>
                <a:latin typeface="Courier New"/>
                <a:ea typeface="Courier New"/>
                <a:cs typeface="Courier New"/>
                <a:sym typeface="Courier New"/>
              </a:rPr>
              <a:t>The dataset has no null values.</a:t>
            </a:r>
            <a:endParaRPr sz="1400">
              <a:solidFill>
                <a:schemeClr val="lt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445883" y="7620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500"/>
              <a:t>Exploratory </a:t>
            </a:r>
            <a:endParaRPr b="1" sz="5500"/>
          </a:p>
          <a:p>
            <a:pPr indent="0" lvl="0" marL="0" rtl="0" algn="l">
              <a:spcBef>
                <a:spcPts val="0"/>
              </a:spcBef>
              <a:spcAft>
                <a:spcPts val="0"/>
              </a:spcAft>
              <a:buNone/>
            </a:pPr>
            <a:r>
              <a:rPr b="1" lang="en"/>
              <a:t>Data Analysis</a:t>
            </a:r>
            <a:endParaRPr b="1"/>
          </a:p>
        </p:txBody>
      </p:sp>
      <p:sp>
        <p:nvSpPr>
          <p:cNvPr id="76" name="Google Shape;7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7" name="Google Shape;77;p16"/>
          <p:cNvPicPr preferRelativeResize="0"/>
          <p:nvPr/>
        </p:nvPicPr>
        <p:blipFill>
          <a:blip r:embed="rId3">
            <a:alphaModFix/>
          </a:blip>
          <a:stretch>
            <a:fillRect/>
          </a:stretch>
        </p:blipFill>
        <p:spPr>
          <a:xfrm>
            <a:off x="5278100" y="762000"/>
            <a:ext cx="3619500" cy="361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Target Variable</a:t>
            </a:r>
            <a:endParaRPr b="1">
              <a:latin typeface="Courier New"/>
              <a:ea typeface="Courier New"/>
              <a:cs typeface="Courier New"/>
              <a:sym typeface="Courier New"/>
            </a:endParaRPr>
          </a:p>
        </p:txBody>
      </p:sp>
      <p:sp>
        <p:nvSpPr>
          <p:cNvPr id="83" name="Google Shape;83;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Energy consumption of appliances ranges from 10 Wh to 1080 Wh</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About 75 % of energy values lie below 100 Wh, and about 93 % of them lie below 300 Wh</a:t>
            </a:r>
            <a:endParaRPr>
              <a:solidFill>
                <a:schemeClr val="lt1"/>
              </a:solidFill>
              <a:latin typeface="Courier New"/>
              <a:ea typeface="Courier New"/>
              <a:cs typeface="Courier New"/>
              <a:sym typeface="Courier New"/>
            </a:endParaRPr>
          </a:p>
          <a:p>
            <a:pPr indent="-317500" lvl="0" marL="457200" rtl="0" algn="l">
              <a:spcBef>
                <a:spcPts val="0"/>
              </a:spcBef>
              <a:spcAft>
                <a:spcPts val="0"/>
              </a:spcAft>
              <a:buClr>
                <a:schemeClr val="lt1"/>
              </a:buClr>
              <a:buSzPts val="1400"/>
              <a:buFont typeface="Courier New"/>
              <a:buChar char="●"/>
            </a:pPr>
            <a:r>
              <a:rPr lang="en">
                <a:solidFill>
                  <a:schemeClr val="lt1"/>
                </a:solidFill>
                <a:latin typeface="Courier New"/>
                <a:ea typeface="Courier New"/>
                <a:cs typeface="Courier New"/>
                <a:sym typeface="Courier New"/>
              </a:rPr>
              <a:t>Our target variable seems to be highly skewed, and our task is to predict the usual as well as the large surges in energy in the building.</a:t>
            </a:r>
            <a:endParaRPr>
              <a:solidFill>
                <a:schemeClr val="lt1"/>
              </a:solidFill>
              <a:latin typeface="Courier New"/>
              <a:ea typeface="Courier New"/>
              <a:cs typeface="Courier New"/>
              <a:sym typeface="Courier New"/>
            </a:endParaRPr>
          </a:p>
        </p:txBody>
      </p:sp>
      <p:sp>
        <p:nvSpPr>
          <p:cNvPr id="84" name="Google Shape;84;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4629150" y="1185850"/>
            <a:ext cx="4260150" cy="277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Correlation matrix</a:t>
            </a:r>
            <a:endParaRPr b="1">
              <a:latin typeface="Courier New"/>
              <a:ea typeface="Courier New"/>
              <a:cs typeface="Courier New"/>
              <a:sym typeface="Courier New"/>
            </a:endParaRPr>
          </a:p>
        </p:txBody>
      </p:sp>
      <p:sp>
        <p:nvSpPr>
          <p:cNvPr id="91" name="Google Shape;91;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The Temperature and humidity levels in each of the rooms are highly correlated among themselves.</a:t>
            </a:r>
            <a:endParaRPr sz="1300">
              <a:solidFill>
                <a:schemeClr val="lt1"/>
              </a:solidFill>
              <a:latin typeface="Courier New"/>
              <a:ea typeface="Courier New"/>
              <a:cs typeface="Courier New"/>
              <a:sym typeface="Courier New"/>
            </a:endParaRPr>
          </a:p>
          <a:p>
            <a:pPr indent="-311150" lvl="0" marL="457200" rtl="0" algn="l">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There seems to be no relationship between </a:t>
            </a:r>
            <a:r>
              <a:rPr lang="en" sz="1300">
                <a:solidFill>
                  <a:schemeClr val="lt1"/>
                </a:solidFill>
                <a:latin typeface="Courier New"/>
                <a:ea typeface="Courier New"/>
                <a:cs typeface="Courier New"/>
                <a:sym typeface="Courier New"/>
              </a:rPr>
              <a:t>humidity</a:t>
            </a:r>
            <a:r>
              <a:rPr lang="en" sz="1300">
                <a:solidFill>
                  <a:schemeClr val="lt1"/>
                </a:solidFill>
                <a:latin typeface="Courier New"/>
                <a:ea typeface="Courier New"/>
                <a:cs typeface="Courier New"/>
                <a:sym typeface="Courier New"/>
              </a:rPr>
              <a:t> and temperature levels in the building.</a:t>
            </a:r>
            <a:endParaRPr sz="1300">
              <a:solidFill>
                <a:schemeClr val="lt1"/>
              </a:solidFill>
              <a:latin typeface="Courier New"/>
              <a:ea typeface="Courier New"/>
              <a:cs typeface="Courier New"/>
              <a:sym typeface="Courier New"/>
            </a:endParaRPr>
          </a:p>
          <a:p>
            <a:pPr indent="-311150" lvl="0" marL="457200" rtl="0" algn="l">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However temperature and humidity levels outside the building are hugely negatively correlated.</a:t>
            </a:r>
            <a:endParaRPr sz="1300">
              <a:solidFill>
                <a:schemeClr val="lt1"/>
              </a:solidFill>
              <a:latin typeface="Courier New"/>
              <a:ea typeface="Courier New"/>
              <a:cs typeface="Courier New"/>
              <a:sym typeface="Courier New"/>
            </a:endParaRPr>
          </a:p>
          <a:p>
            <a:pPr indent="-311150" lvl="0" marL="457200" rtl="0" algn="l">
              <a:spcBef>
                <a:spcPts val="0"/>
              </a:spcBef>
              <a:spcAft>
                <a:spcPts val="0"/>
              </a:spcAft>
              <a:buClr>
                <a:schemeClr val="lt1"/>
              </a:buClr>
              <a:buSzPts val="1300"/>
              <a:buFont typeface="Courier New"/>
              <a:buChar char="●"/>
            </a:pPr>
            <a:r>
              <a:rPr lang="en" sz="1300">
                <a:solidFill>
                  <a:schemeClr val="lt1"/>
                </a:solidFill>
                <a:latin typeface="Courier New"/>
                <a:ea typeface="Courier New"/>
                <a:cs typeface="Courier New"/>
                <a:sym typeface="Courier New"/>
              </a:rPr>
              <a:t>There is little to no correlation between these features and the target variable i.e. Appliance energy consumption</a:t>
            </a:r>
            <a:endParaRPr sz="1300">
              <a:solidFill>
                <a:schemeClr val="lt1"/>
              </a:solidFill>
              <a:latin typeface="Courier New"/>
              <a:ea typeface="Courier New"/>
              <a:cs typeface="Courier New"/>
              <a:sym typeface="Courier New"/>
            </a:endParaRPr>
          </a:p>
        </p:txBody>
      </p:sp>
      <p:pic>
        <p:nvPicPr>
          <p:cNvPr id="92" name="Google Shape;92;p18"/>
          <p:cNvPicPr preferRelativeResize="0"/>
          <p:nvPr/>
        </p:nvPicPr>
        <p:blipFill>
          <a:blip r:embed="rId3">
            <a:alphaModFix/>
          </a:blip>
          <a:stretch>
            <a:fillRect/>
          </a:stretch>
        </p:blipFill>
        <p:spPr>
          <a:xfrm>
            <a:off x="4401325" y="445025"/>
            <a:ext cx="4244342" cy="4418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269850" y="134100"/>
            <a:ext cx="6604298" cy="491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473300" y="152400"/>
            <a:ext cx="6197407" cy="48386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Courier New"/>
                <a:ea typeface="Courier New"/>
                <a:cs typeface="Courier New"/>
                <a:sym typeface="Courier New"/>
              </a:rPr>
              <a:t>Feature Engineering</a:t>
            </a:r>
            <a:endParaRPr b="1">
              <a:latin typeface="Courier New"/>
              <a:ea typeface="Courier New"/>
              <a:cs typeface="Courier New"/>
              <a:sym typeface="Courier New"/>
            </a:endParaRPr>
          </a:p>
        </p:txBody>
      </p:sp>
      <p:pic>
        <p:nvPicPr>
          <p:cNvPr id="109" name="Google Shape;109;p21"/>
          <p:cNvPicPr preferRelativeResize="0"/>
          <p:nvPr/>
        </p:nvPicPr>
        <p:blipFill rotWithShape="1">
          <a:blip r:embed="rId3">
            <a:alphaModFix/>
          </a:blip>
          <a:srcRect b="5213" l="0" r="0" t="10426"/>
          <a:stretch/>
        </p:blipFill>
        <p:spPr>
          <a:xfrm>
            <a:off x="4572000" y="0"/>
            <a:ext cx="4572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